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0" r:id="rId2"/>
    <p:sldMasterId id="2147483682" r:id="rId3"/>
  </p:sldMasterIdLst>
  <p:notesMasterIdLst>
    <p:notesMasterId r:id="rId24"/>
  </p:notesMasterIdLst>
  <p:handoutMasterIdLst>
    <p:handoutMasterId r:id="rId25"/>
  </p:handoutMasterIdLst>
  <p:sldIdLst>
    <p:sldId id="271" r:id="rId4"/>
    <p:sldId id="272" r:id="rId5"/>
    <p:sldId id="275" r:id="rId6"/>
    <p:sldId id="276" r:id="rId7"/>
    <p:sldId id="277" r:id="rId8"/>
    <p:sldId id="294" r:id="rId9"/>
    <p:sldId id="296" r:id="rId10"/>
    <p:sldId id="285" r:id="rId11"/>
    <p:sldId id="295" r:id="rId12"/>
    <p:sldId id="279" r:id="rId13"/>
    <p:sldId id="283" r:id="rId14"/>
    <p:sldId id="282" r:id="rId15"/>
    <p:sldId id="284" r:id="rId16"/>
    <p:sldId id="287" r:id="rId17"/>
    <p:sldId id="288" r:id="rId18"/>
    <p:sldId id="291" r:id="rId19"/>
    <p:sldId id="292" r:id="rId20"/>
    <p:sldId id="293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8C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4" autoAdjust="0"/>
    <p:restoredTop sz="94706" autoAdjust="0"/>
  </p:normalViewPr>
  <p:slideViewPr>
    <p:cSldViewPr snapToGrid="0">
      <p:cViewPr varScale="1">
        <p:scale>
          <a:sx n="89" d="100"/>
          <a:sy n="89" d="100"/>
        </p:scale>
        <p:origin x="427" y="53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37147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 b="1" dirty="0">
                <a:solidFill>
                  <a:srgbClr val="FE8C1A"/>
                </a:solidFill>
              </a:rPr>
              <a:t>Methodist College of Engineering &amp; </a:t>
            </a:r>
            <a:r>
              <a:rPr lang="en-IN" b="1" dirty="0" smtClean="0">
                <a:solidFill>
                  <a:srgbClr val="FE8C1A"/>
                </a:solidFill>
              </a:rPr>
              <a:t>Technology</a:t>
            </a:r>
            <a:endParaRPr lang="en-US" b="1" dirty="0">
              <a:solidFill>
                <a:srgbClr val="FE8C1A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37810" y="8685213"/>
            <a:ext cx="1518603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 smtClean="0"/>
              <a:t>Methodist College of Engineering &amp; Technology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01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7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C519D-BAF2-499A-B142-E89E10366281}" type="datetime1">
              <a:rPr lang="en-US" smtClean="0"/>
              <a:t>4/28/2018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C58BF-F3F1-42A7-BBCC-7C3858FF11D2}" type="datetime1">
              <a:rPr lang="en-US" smtClean="0"/>
              <a:t>4/28/2018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72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5753-85B7-4F78-B660-E13AA6F8879D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79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514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9F814-5E60-438D-A1C9-C66BED6F19E6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81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D5196-B034-4C1A-948C-9FA86FFD5886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9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A3B2F-89FA-4005-8A22-92BFBE20BDD0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2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1DA8A-4ED5-42D1-B67B-DABE7D97B463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53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0C3115-D7FC-472D-AF87-B21D650E4453}" type="datetime1">
              <a:rPr lang="en-US" smtClean="0">
                <a:solidFill>
                  <a:prstClr val="white"/>
                </a:solidFill>
              </a:rPr>
              <a:t>4/28/2018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95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B8288-D21B-4D7B-9177-A3C792877AA7}" type="datetime1">
              <a:rPr lang="en-US" smtClean="0"/>
              <a:t>4/28/2018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431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B7511-9DE9-4433-BA42-3C3DADFC5E49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39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7DFED-1B86-41E1-BF52-7BA962D619F0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71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5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1CCCC-C926-4E96-A0E5-44741760307B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21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921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18D8D-D882-420C-B67A-39F94CD36D8A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09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82DFF-7338-4568-914F-FFF9BBFE4C2A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88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E18DA-C229-4C7B-B9BB-74ED77C56B52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34E6A-DA75-41E5-97AE-76F4898894AB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27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71481A-017A-4E41-9E2C-BC28A5C21B7B}" type="datetime1">
              <a:rPr lang="en-US" smtClean="0">
                <a:solidFill>
                  <a:prstClr val="white"/>
                </a:solidFill>
              </a:rPr>
              <a:t>4/28/2018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96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916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90495-CA4C-4E82-B4B8-B0DE8747A225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58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7931-6E6B-4961-8837-5C9C22693992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9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91084-E5AB-4048-AC8B-6AEE00C40563}" type="datetime1">
              <a:rPr lang="en-US" smtClean="0"/>
              <a:t>4/28/2018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567B9-4A93-4D87-82A8-BAB28CDB7533}" type="datetime1">
              <a:rPr lang="en-US" smtClean="0"/>
              <a:t>4/28/2018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EE3AA-438E-457A-ADCB-2E57601BAFC5}" type="datetime1">
              <a:rPr lang="en-US" smtClean="0"/>
              <a:t>4/28/2018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83FA2-3DD6-41B3-ADD6-29611084DFA0}" type="datetime1">
              <a:rPr lang="en-US" smtClean="0"/>
              <a:t>4/28/2018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6CE2A16-6ECB-4FB6-AD93-B007D39C82E4}" type="datetime1">
              <a:rPr lang="en-US" smtClean="0"/>
              <a:t>4/28/2018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IN" smtClean="0"/>
              <a:t>Methodist College of Engineering &amp; Technology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28757B6B-DA7E-4C45-96A4-AD8FC6DA1E08}" type="datetime1">
              <a:rPr lang="en-US" smtClean="0"/>
              <a:t>4/28/2018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2513F96E-4DC4-4E95-9003-1C8778BDC711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00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90505B00-A11B-4276-B02F-ED5A39FFA06A}" type="datetime1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4/28/2018</a:t>
            </a:fld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>
                <a:solidFill>
                  <a:srgbClr val="2D2E2D">
                    <a:lumMod val="90000"/>
                    <a:lumOff val="1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91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6470" y="1935871"/>
            <a:ext cx="9721685" cy="1276103"/>
          </a:xfrm>
        </p:spPr>
        <p:txBody>
          <a:bodyPr>
            <a:normAutofit/>
          </a:bodyPr>
          <a:lstStyle/>
          <a:p>
            <a:r>
              <a:rPr lang="en-US" sz="7200" dirty="0" smtClean="0"/>
              <a:t>             </a:t>
            </a:r>
            <a:r>
              <a:rPr lang="en-US" sz="8100" dirty="0" smtClean="0">
                <a:latin typeface="Baskerville Old Face" panose="02020602080505020303" pitchFamily="18" charset="0"/>
              </a:rPr>
              <a:t>Question Pairs</a:t>
            </a:r>
            <a:endParaRPr lang="en-US" sz="8100" dirty="0">
              <a:latin typeface="Baskerville Old Face" panose="020206020805050203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3561977"/>
            <a:ext cx="9604310" cy="187615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Sukanya Behera </a:t>
            </a:r>
            <a:r>
              <a:rPr lang="en-US" dirty="0" smtClean="0"/>
              <a:t>[160714733008]</a:t>
            </a:r>
          </a:p>
          <a:p>
            <a:pPr algn="just"/>
            <a:r>
              <a:rPr lang="en-US" dirty="0" smtClean="0"/>
              <a:t>Chandrabhatta Sriram [160713733042]</a:t>
            </a:r>
          </a:p>
          <a:p>
            <a:pPr algn="just"/>
            <a:r>
              <a:rPr lang="en-IN" dirty="0"/>
              <a:t>Abul Faiz Mohammed Abdul Hadi Mouzzam </a:t>
            </a:r>
            <a:r>
              <a:rPr lang="en-IN" dirty="0" smtClean="0"/>
              <a:t>[160714733108]</a:t>
            </a:r>
          </a:p>
          <a:p>
            <a:endParaRPr lang="en-IN" dirty="0"/>
          </a:p>
          <a:p>
            <a:pPr algn="r"/>
            <a:r>
              <a:rPr lang="en-IN" dirty="0" smtClean="0"/>
              <a:t>Project Guide: E. Shailaja [Asst. Prof. Dept. of CSE]</a:t>
            </a:r>
          </a:p>
          <a:p>
            <a:pPr algn="r"/>
            <a:r>
              <a:rPr lang="en-IN" dirty="0" smtClean="0"/>
              <a:t>Project Co-ordinator: R. Sandeep [Asst. Prof. Dept. of CSE] 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291" y="2209338"/>
            <a:ext cx="3158516" cy="851433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1236291" y="6269358"/>
            <a:ext cx="6128030" cy="4260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600" dirty="0" smtClean="0"/>
              <a:t>Methodist College of Engineering &amp; Technology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797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355427"/>
          </a:xfrm>
        </p:spPr>
        <p:txBody>
          <a:bodyPr>
            <a:normAutofit/>
          </a:bodyPr>
          <a:lstStyle/>
          <a:p>
            <a:r>
              <a:rPr lang="en-IN" dirty="0" smtClean="0"/>
              <a:t>Use Case Diagram – 1</a:t>
            </a:r>
            <a:br>
              <a:rPr lang="en-IN" dirty="0" smtClean="0"/>
            </a:br>
            <a:r>
              <a:rPr lang="en-IN" dirty="0" smtClean="0"/>
              <a:t>[Question Posting]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33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893" y="0"/>
            <a:ext cx="9022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0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355427"/>
          </a:xfrm>
        </p:spPr>
        <p:txBody>
          <a:bodyPr>
            <a:normAutofit/>
          </a:bodyPr>
          <a:lstStyle/>
          <a:p>
            <a:r>
              <a:rPr lang="en-IN" dirty="0" smtClean="0"/>
              <a:t>Use Case Diagram – 2</a:t>
            </a:r>
            <a:br>
              <a:rPr lang="en-IN" dirty="0" smtClean="0"/>
            </a:br>
            <a:r>
              <a:rPr lang="en-IN" dirty="0" smtClean="0"/>
              <a:t>[Question Search]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8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511" y="0"/>
            <a:ext cx="88649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3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Sequence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793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1" y="323459"/>
            <a:ext cx="12029630" cy="618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2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Deployment Diagram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01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61" y="495656"/>
            <a:ext cx="11967093" cy="585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57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Algorithm Information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3769359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In </a:t>
            </a:r>
            <a:r>
              <a:rPr lang="en-IN" sz="2400" b="1" i="1" dirty="0"/>
              <a:t>k</a:t>
            </a:r>
            <a:r>
              <a:rPr lang="en-IN" sz="2400" b="1" dirty="0"/>
              <a:t>-NN</a:t>
            </a:r>
            <a:r>
              <a:rPr lang="en-IN" sz="2400" dirty="0"/>
              <a:t> classification, the output is a class membership. An object is classified by a majority vote of its </a:t>
            </a:r>
            <a:r>
              <a:rPr lang="en-IN" sz="2400" dirty="0" smtClean="0"/>
              <a:t>neighbours, </a:t>
            </a:r>
            <a:r>
              <a:rPr lang="en-IN" sz="2400" dirty="0"/>
              <a:t>with the object being assigned to the class most common among its </a:t>
            </a:r>
            <a:r>
              <a:rPr lang="en-IN" sz="2400" b="1" i="1" dirty="0"/>
              <a:t>k</a:t>
            </a:r>
            <a:r>
              <a:rPr lang="en-IN" sz="2400" dirty="0"/>
              <a:t> nearest </a:t>
            </a:r>
            <a:r>
              <a:rPr lang="en-IN" sz="2400" dirty="0" smtClean="0"/>
              <a:t>neighbours </a:t>
            </a:r>
            <a:r>
              <a:rPr lang="en-IN" sz="2400" dirty="0"/>
              <a:t>(</a:t>
            </a:r>
            <a:r>
              <a:rPr lang="en-IN" sz="2400" b="1" i="1" dirty="0"/>
              <a:t>k</a:t>
            </a:r>
            <a:r>
              <a:rPr lang="en-IN" sz="2400" dirty="0"/>
              <a:t> is a positive integer, typically small). If </a:t>
            </a:r>
            <a:r>
              <a:rPr lang="en-IN" sz="2400" b="1" i="1" dirty="0"/>
              <a:t>k</a:t>
            </a:r>
            <a:r>
              <a:rPr lang="en-IN" sz="2400" dirty="0"/>
              <a:t> = </a:t>
            </a:r>
            <a:r>
              <a:rPr lang="en-IN" sz="2400" i="1" dirty="0"/>
              <a:t>1</a:t>
            </a:r>
            <a:r>
              <a:rPr lang="en-IN" sz="2400" dirty="0"/>
              <a:t>, then the object is simply assigned to the class of that single nearest </a:t>
            </a:r>
            <a:r>
              <a:rPr lang="en-IN" sz="2400" dirty="0" smtClean="0"/>
              <a:t>neighbour.</a:t>
            </a:r>
          </a:p>
          <a:p>
            <a:pPr algn="just"/>
            <a:r>
              <a:rPr lang="en-IN" sz="2400" dirty="0" smtClean="0"/>
              <a:t>Distance between 2 points in the feature space, can be found by taking </a:t>
            </a:r>
            <a:r>
              <a:rPr lang="en-IN" sz="2400" smtClean="0"/>
              <a:t>Euclidean Distance.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8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8000" dirty="0" smtClean="0"/>
              <a:t>Thank You!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46989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Introduction [Problem Definition]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3787210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IN" sz="2800" dirty="0"/>
              <a:t>More formally, the duplicate </a:t>
            </a:r>
            <a:r>
              <a:rPr lang="en-IN" sz="2800" dirty="0" smtClean="0"/>
              <a:t>question detection </a:t>
            </a:r>
            <a:r>
              <a:rPr lang="en-IN" sz="2800" dirty="0"/>
              <a:t>problem can be defined as follows: given a pair of questions </a:t>
            </a:r>
            <a:r>
              <a:rPr lang="en-IN" sz="2800" i="1" dirty="0"/>
              <a:t>q1</a:t>
            </a:r>
            <a:r>
              <a:rPr lang="en-IN" sz="2800" dirty="0"/>
              <a:t> and </a:t>
            </a:r>
            <a:r>
              <a:rPr lang="en-IN" sz="2800" i="1" dirty="0"/>
              <a:t>q2, </a:t>
            </a:r>
            <a:r>
              <a:rPr lang="en-IN" sz="2800" dirty="0"/>
              <a:t>train a model that learns the </a:t>
            </a:r>
            <a:r>
              <a:rPr lang="en-IN" sz="2800" dirty="0" smtClean="0"/>
              <a:t>function: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IN" sz="2800" i="1" dirty="0" smtClean="0"/>
              <a:t>f(q1, q2) → 0 or 1.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IN" sz="2800" dirty="0" smtClean="0"/>
              <a:t>where </a:t>
            </a:r>
            <a:r>
              <a:rPr lang="en-IN" sz="2800" i="1" dirty="0" smtClean="0"/>
              <a:t>1</a:t>
            </a:r>
            <a:r>
              <a:rPr lang="en-IN" sz="2800" dirty="0" smtClean="0"/>
              <a:t> represents that </a:t>
            </a:r>
            <a:r>
              <a:rPr lang="en-IN" sz="2800" i="1" dirty="0" smtClean="0"/>
              <a:t>q1 </a:t>
            </a:r>
            <a:r>
              <a:rPr lang="en-IN" sz="2800" dirty="0" smtClean="0"/>
              <a:t>and </a:t>
            </a:r>
            <a:r>
              <a:rPr lang="en-IN" sz="2800" i="1" dirty="0" smtClean="0"/>
              <a:t>q2 </a:t>
            </a:r>
            <a:r>
              <a:rPr lang="en-IN" sz="2800" dirty="0" smtClean="0"/>
              <a:t>have the same intent and </a:t>
            </a:r>
            <a:r>
              <a:rPr lang="en-IN" sz="2800" i="1" dirty="0" smtClean="0"/>
              <a:t>0</a:t>
            </a:r>
            <a:r>
              <a:rPr lang="en-IN" sz="2800" dirty="0" smtClean="0"/>
              <a:t> otherwise.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IN" sz="2800" dirty="0" smtClean="0"/>
              <a:t>NOTE: </a:t>
            </a:r>
            <a:r>
              <a:rPr lang="en-IN" sz="2800" i="1" dirty="0" smtClean="0"/>
              <a:t>q1</a:t>
            </a:r>
            <a:r>
              <a:rPr lang="en-IN" sz="2800" dirty="0" smtClean="0"/>
              <a:t> and </a:t>
            </a:r>
            <a:r>
              <a:rPr lang="en-IN" sz="2800" i="1" dirty="0" smtClean="0"/>
              <a:t>q2</a:t>
            </a:r>
            <a:r>
              <a:rPr lang="en-IN" sz="2800" dirty="0" smtClean="0"/>
              <a:t> are given as string data.</a:t>
            </a:r>
          </a:p>
          <a:p>
            <a:pPr marL="0" indent="0">
              <a:buNone/>
            </a:pPr>
            <a:endParaRPr lang="en-IN" sz="2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Methodist College of Engineering &amp;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0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2042445"/>
            <a:ext cx="9873953" cy="3242328"/>
          </a:xfrm>
        </p:spPr>
        <p:txBody>
          <a:bodyPr>
            <a:normAutofit/>
          </a:bodyPr>
          <a:lstStyle/>
          <a:p>
            <a:r>
              <a:rPr lang="en-US" sz="8000" dirty="0" smtClean="0"/>
              <a:t>Any Questions/Queries?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1031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 smtClean="0"/>
              <a:t>Problem Input [test.csv]</a:t>
            </a:r>
            <a:endParaRPr lang="en-IN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41"/>
          <a:stretch/>
        </p:blipFill>
        <p:spPr>
          <a:xfrm>
            <a:off x="1253429" y="2215639"/>
            <a:ext cx="9685141" cy="2444097"/>
          </a:xfrm>
          <a:prstGeom prst="rect">
            <a:avLst/>
          </a:prstGeom>
          <a:effectLst>
            <a:glow rad="152400">
              <a:schemeClr val="accent1">
                <a:alpha val="40000"/>
              </a:schemeClr>
            </a:glow>
            <a:softEdge rad="0"/>
          </a:effec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2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 smtClean="0"/>
              <a:t>Problem Output [Expected]</a:t>
            </a:r>
            <a:endParaRPr lang="en-IN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79" y="2093719"/>
            <a:ext cx="10998442" cy="2444097"/>
          </a:xfrm>
          <a:prstGeom prst="rect">
            <a:avLst/>
          </a:prstGeom>
          <a:effectLst>
            <a:glow rad="152400">
              <a:schemeClr val="accent1">
                <a:alpha val="40000"/>
              </a:schemeClr>
            </a:glow>
            <a:softEdge rad="0"/>
          </a:effec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7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Modules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81202"/>
            <a:ext cx="9601200" cy="3701752"/>
          </a:xfrm>
        </p:spPr>
        <p:txBody>
          <a:bodyPr>
            <a:noAutofit/>
          </a:bodyPr>
          <a:lstStyle/>
          <a:p>
            <a:pPr algn="just"/>
            <a:r>
              <a:rPr lang="en-IN" sz="2400" dirty="0" smtClean="0"/>
              <a:t>Text Pre-processing: </a:t>
            </a:r>
            <a:r>
              <a:rPr lang="en-IN" sz="2400" i="1" dirty="0" smtClean="0"/>
              <a:t>text tokenization</a:t>
            </a:r>
            <a:r>
              <a:rPr lang="en-IN" sz="2400" dirty="0" smtClean="0"/>
              <a:t>, </a:t>
            </a:r>
            <a:r>
              <a:rPr lang="en-IN" sz="2400" i="1" dirty="0" smtClean="0"/>
              <a:t>uniform text casing</a:t>
            </a:r>
            <a:r>
              <a:rPr lang="en-IN" sz="2400" dirty="0" smtClean="0"/>
              <a:t>, </a:t>
            </a:r>
            <a:r>
              <a:rPr lang="en-IN" sz="2400" i="1" dirty="0" smtClean="0"/>
              <a:t>stop word removal</a:t>
            </a:r>
            <a:r>
              <a:rPr lang="en-IN" sz="2400" dirty="0" smtClean="0"/>
              <a:t>, </a:t>
            </a:r>
            <a:r>
              <a:rPr lang="en-IN" sz="2400" i="1" dirty="0" smtClean="0"/>
              <a:t>lemmatization</a:t>
            </a:r>
            <a:r>
              <a:rPr lang="en-IN" sz="2400" dirty="0" smtClean="0"/>
              <a:t>, </a:t>
            </a:r>
            <a:r>
              <a:rPr lang="en-IN" sz="2400" i="1" dirty="0" smtClean="0"/>
              <a:t>stemming</a:t>
            </a:r>
            <a:r>
              <a:rPr lang="en-IN" sz="2400" dirty="0" smtClean="0"/>
              <a:t>, etc.</a:t>
            </a:r>
          </a:p>
          <a:p>
            <a:pPr algn="just"/>
            <a:r>
              <a:rPr lang="en-IN" sz="2400" dirty="0" smtClean="0"/>
              <a:t>Featurization / Vectorization of the texts [</a:t>
            </a:r>
            <a:r>
              <a:rPr lang="en-IN" sz="2400" i="1" dirty="0" smtClean="0"/>
              <a:t>q1</a:t>
            </a:r>
            <a:r>
              <a:rPr lang="en-IN" sz="2400" dirty="0" smtClean="0"/>
              <a:t> and </a:t>
            </a:r>
            <a:r>
              <a:rPr lang="en-IN" sz="2400" i="1" dirty="0" smtClean="0"/>
              <a:t>q2</a:t>
            </a:r>
            <a:r>
              <a:rPr lang="en-IN" sz="2400" dirty="0" smtClean="0"/>
              <a:t>]: Convert the given </a:t>
            </a:r>
            <a:r>
              <a:rPr lang="en-IN" sz="2400" i="1" dirty="0" smtClean="0"/>
              <a:t>q1</a:t>
            </a:r>
            <a:r>
              <a:rPr lang="en-IN" sz="2400" dirty="0" smtClean="0"/>
              <a:t> and </a:t>
            </a:r>
            <a:r>
              <a:rPr lang="en-IN" sz="2400" i="1" dirty="0" smtClean="0"/>
              <a:t>q2</a:t>
            </a:r>
            <a:r>
              <a:rPr lang="en-IN" sz="2400" dirty="0" smtClean="0"/>
              <a:t> into Word Vectors using word2vec. Word </a:t>
            </a:r>
            <a:r>
              <a:rPr lang="en-IN" sz="2400" dirty="0"/>
              <a:t>vectors are positioned in the vector space such that words that share common contexts in the corpus are located in close proximity to one another in the space</a:t>
            </a:r>
            <a:r>
              <a:rPr lang="en-IN" sz="2400" dirty="0" smtClean="0"/>
              <a:t>.</a:t>
            </a:r>
          </a:p>
          <a:p>
            <a:pPr algn="just"/>
            <a:r>
              <a:rPr lang="en-IN" sz="2400" dirty="0" smtClean="0"/>
              <a:t>Apply a Machine Learning Model [using k – Nearest Neighbours algorithm] to get the Expected Output.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27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675" y="503853"/>
            <a:ext cx="10084037" cy="1142385"/>
          </a:xfrm>
        </p:spPr>
        <p:txBody>
          <a:bodyPr>
            <a:normAutofit/>
          </a:bodyPr>
          <a:lstStyle/>
          <a:p>
            <a:r>
              <a:rPr lang="en-IN" dirty="0" smtClean="0"/>
              <a:t>Data Flow Diagram – Level 0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51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95" y="135178"/>
            <a:ext cx="10480621" cy="659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675" y="503853"/>
            <a:ext cx="10280591" cy="1726599"/>
          </a:xfrm>
        </p:spPr>
        <p:txBody>
          <a:bodyPr>
            <a:normAutofit/>
          </a:bodyPr>
          <a:lstStyle/>
          <a:p>
            <a:r>
              <a:rPr lang="en-IN" dirty="0" smtClean="0"/>
              <a:t>Data Flow Diagram – Level 1</a:t>
            </a:r>
            <a:br>
              <a:rPr lang="en-IN" dirty="0" smtClean="0"/>
            </a:br>
            <a:r>
              <a:rPr lang="en-IN" dirty="0" smtClean="0"/>
              <a:t>Quora Question Similarity System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2D2E2D">
                    <a:lumMod val="90000"/>
                    <a:lumOff val="10000"/>
                  </a:srgbClr>
                </a:solidFill>
              </a:rPr>
              <a:t>Methodist College of Engineering &amp; Technology</a:t>
            </a:r>
            <a:endParaRPr lang="en-US" dirty="0">
              <a:solidFill>
                <a:srgbClr val="2D2E2D">
                  <a:lumMod val="90000"/>
                  <a:lumOff val="1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4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05" y="572569"/>
            <a:ext cx="11655395" cy="574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1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1_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3.xml><?xml version="1.0" encoding="utf-8"?>
<a:theme xmlns:a="http://schemas.openxmlformats.org/drawingml/2006/main" name="2_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4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1045</TotalTime>
  <Words>380</Words>
  <Application>Microsoft Office PowerPoint</Application>
  <PresentationFormat>Widescreen</PresentationFormat>
  <Paragraphs>44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Baskerville Old Face</vt:lpstr>
      <vt:lpstr>Courier New</vt:lpstr>
      <vt:lpstr>Diamond Grid 16x9</vt:lpstr>
      <vt:lpstr>1_Diamond Grid 16x9</vt:lpstr>
      <vt:lpstr>2_Diamond Grid 16x9</vt:lpstr>
      <vt:lpstr>             Question Pairs</vt:lpstr>
      <vt:lpstr>Introduction [Problem Definition]</vt:lpstr>
      <vt:lpstr>Problem Input [test.csv]</vt:lpstr>
      <vt:lpstr>Problem Output [Expected]</vt:lpstr>
      <vt:lpstr>Modules</vt:lpstr>
      <vt:lpstr>Data Flow Diagram – Level 0</vt:lpstr>
      <vt:lpstr>PowerPoint Presentation</vt:lpstr>
      <vt:lpstr>Data Flow Diagram – Level 1 Quora Question Similarity System</vt:lpstr>
      <vt:lpstr>PowerPoint Presentation</vt:lpstr>
      <vt:lpstr>Use Case Diagram – 1 [Question Posting]</vt:lpstr>
      <vt:lpstr>PowerPoint Presentation</vt:lpstr>
      <vt:lpstr>Use Case Diagram – 2 [Question Search]</vt:lpstr>
      <vt:lpstr>PowerPoint Presentation</vt:lpstr>
      <vt:lpstr>Sequence Diagram</vt:lpstr>
      <vt:lpstr>PowerPoint Presentation</vt:lpstr>
      <vt:lpstr>Deployment Diagram</vt:lpstr>
      <vt:lpstr>PowerPoint Presentation</vt:lpstr>
      <vt:lpstr>Algorithm Information</vt:lpstr>
      <vt:lpstr>Thank You!</vt:lpstr>
      <vt:lpstr>Any Questions/Queries?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 Pairs</dc:title>
  <dc:creator>Chandrabhatta Sriram</dc:creator>
  <cp:lastModifiedBy>Chandrabhatta Sriram</cp:lastModifiedBy>
  <cp:revision>56</cp:revision>
  <dcterms:created xsi:type="dcterms:W3CDTF">2018-03-19T19:37:50Z</dcterms:created>
  <dcterms:modified xsi:type="dcterms:W3CDTF">2018-04-28T06:44:37Z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